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z, Leslie, PSIA" userId="55db943d-4d35-427a-988b-a96c154fb68e" providerId="ADAL" clId="{29621D24-2256-4793-BE01-16F8443AC1B8}"/>
    <pc:docChg chg="undo custSel modSld">
      <pc:chgData name="Martinez, Leslie, PSIA" userId="55db943d-4d35-427a-988b-a96c154fb68e" providerId="ADAL" clId="{29621D24-2256-4793-BE01-16F8443AC1B8}" dt="2026-08-13T15:29:59.086" v="85" actId="20577"/>
      <pc:docMkLst>
        <pc:docMk/>
      </pc:docMkLst>
      <pc:sldChg chg="addSp delSp modSp mod">
        <pc:chgData name="Martinez, Leslie, PSIA" userId="55db943d-4d35-427a-988b-a96c154fb68e" providerId="ADAL" clId="{29621D24-2256-4793-BE01-16F8443AC1B8}" dt="2026-08-13T15:20:11.178" v="50" actId="1076"/>
        <pc:sldMkLst>
          <pc:docMk/>
          <pc:sldMk cId="0" sldId="256"/>
        </pc:sldMkLst>
        <pc:picChg chg="add del">
          <ac:chgData name="Martinez, Leslie, PSIA" userId="55db943d-4d35-427a-988b-a96c154fb68e" providerId="ADAL" clId="{29621D24-2256-4793-BE01-16F8443AC1B8}" dt="2026-08-13T15:19:11.696" v="34" actId="478"/>
          <ac:picMkLst>
            <pc:docMk/>
            <pc:sldMk cId="0" sldId="256"/>
            <ac:picMk id="19" creationId="{9E8EFE28-5F50-A130-5C7A-00C24773F495}"/>
          </ac:picMkLst>
        </pc:picChg>
        <pc:picChg chg="add del">
          <ac:chgData name="Martinez, Leslie, PSIA" userId="55db943d-4d35-427a-988b-a96c154fb68e" providerId="ADAL" clId="{29621D24-2256-4793-BE01-16F8443AC1B8}" dt="2026-08-13T15:19:13.727" v="36" actId="478"/>
          <ac:picMkLst>
            <pc:docMk/>
            <pc:sldMk cId="0" sldId="256"/>
            <ac:picMk id="21" creationId="{38ACAB6B-AD62-E19F-0C6B-B642BA8A5FAE}"/>
          </ac:picMkLst>
        </pc:picChg>
        <pc:picChg chg="add mod">
          <ac:chgData name="Martinez, Leslie, PSIA" userId="55db943d-4d35-427a-988b-a96c154fb68e" providerId="ADAL" clId="{29621D24-2256-4793-BE01-16F8443AC1B8}" dt="2026-08-13T15:19:29.068" v="42" actId="14100"/>
          <ac:picMkLst>
            <pc:docMk/>
            <pc:sldMk cId="0" sldId="256"/>
            <ac:picMk id="23" creationId="{96CE3F87-021F-6185-5DBF-54FDC0C41788}"/>
          </ac:picMkLst>
        </pc:picChg>
        <pc:picChg chg="add mod modCrop">
          <ac:chgData name="Martinez, Leslie, PSIA" userId="55db943d-4d35-427a-988b-a96c154fb68e" providerId="ADAL" clId="{29621D24-2256-4793-BE01-16F8443AC1B8}" dt="2026-08-13T15:20:11.178" v="50" actId="1076"/>
          <ac:picMkLst>
            <pc:docMk/>
            <pc:sldMk cId="0" sldId="256"/>
            <ac:picMk id="25" creationId="{3F9CAB84-DB5F-DBDB-4821-544C38F35908}"/>
          </ac:picMkLst>
        </pc:picChg>
      </pc:sldChg>
      <pc:sldChg chg="addSp delSp modSp mod">
        <pc:chgData name="Martinez, Leslie, PSIA" userId="55db943d-4d35-427a-988b-a96c154fb68e" providerId="ADAL" clId="{29621D24-2256-4793-BE01-16F8443AC1B8}" dt="2026-08-13T15:21:57.083" v="73" actId="255"/>
        <pc:sldMkLst>
          <pc:docMk/>
          <pc:sldMk cId="0" sldId="257"/>
        </pc:sldMkLst>
        <pc:spChg chg="del">
          <ac:chgData name="Martinez, Leslie, PSIA" userId="55db943d-4d35-427a-988b-a96c154fb68e" providerId="ADAL" clId="{29621D24-2256-4793-BE01-16F8443AC1B8}" dt="2026-08-13T15:21:14.645" v="68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1:31.485" v="69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1:57.083" v="73" actId="255"/>
          <ac:spMkLst>
            <pc:docMk/>
            <pc:sldMk cId="0" sldId="257"/>
            <ac:spMk id="18" creationId="{00000000-0000-0000-0000-000000000000}"/>
          </ac:spMkLst>
        </pc:spChg>
        <pc:picChg chg="add mod">
          <ac:chgData name="Martinez, Leslie, PSIA" userId="55db943d-4d35-427a-988b-a96c154fb68e" providerId="ADAL" clId="{29621D24-2256-4793-BE01-16F8443AC1B8}" dt="2026-08-13T15:17:50.007" v="13" actId="1076"/>
          <ac:picMkLst>
            <pc:docMk/>
            <pc:sldMk cId="0" sldId="257"/>
            <ac:picMk id="20" creationId="{E3E6CBF3-B2F7-FF2A-0DD6-B9700DD5336E}"/>
          </ac:picMkLst>
        </pc:picChg>
        <pc:picChg chg="add mod">
          <ac:chgData name="Martinez, Leslie, PSIA" userId="55db943d-4d35-427a-988b-a96c154fb68e" providerId="ADAL" clId="{29621D24-2256-4793-BE01-16F8443AC1B8}" dt="2026-08-13T15:17:56.907" v="15" actId="1076"/>
          <ac:picMkLst>
            <pc:docMk/>
            <pc:sldMk cId="0" sldId="257"/>
            <ac:picMk id="22" creationId="{FF01CD36-07D7-35A0-E7F4-0868D659294C}"/>
          </ac:picMkLst>
        </pc:picChg>
        <pc:picChg chg="add del">
          <ac:chgData name="Martinez, Leslie, PSIA" userId="55db943d-4d35-427a-988b-a96c154fb68e" providerId="ADAL" clId="{29621D24-2256-4793-BE01-16F8443AC1B8}" dt="2026-08-13T15:19:45.283" v="44" actId="22"/>
          <ac:picMkLst>
            <pc:docMk/>
            <pc:sldMk cId="0" sldId="257"/>
            <ac:picMk id="24" creationId="{A771774D-904F-54E6-6C4D-B1932630360A}"/>
          </ac:picMkLst>
        </pc:picChg>
      </pc:sldChg>
      <pc:sldChg chg="addSp delSp mod">
        <pc:chgData name="Martinez, Leslie, PSIA" userId="55db943d-4d35-427a-988b-a96c154fb68e" providerId="ADAL" clId="{29621D24-2256-4793-BE01-16F8443AC1B8}" dt="2026-08-13T15:21:13.473" v="67" actId="478"/>
        <pc:sldMkLst>
          <pc:docMk/>
          <pc:sldMk cId="0" sldId="258"/>
        </pc:sldMkLst>
        <pc:spChg chg="del">
          <ac:chgData name="Martinez, Leslie, PSIA" userId="55db943d-4d35-427a-988b-a96c154fb68e" providerId="ADAL" clId="{29621D24-2256-4793-BE01-16F8443AC1B8}" dt="2026-08-13T15:21:13.473" v="67" actId="478"/>
          <ac:spMkLst>
            <pc:docMk/>
            <pc:sldMk cId="0" sldId="258"/>
            <ac:spMk id="5" creationId="{00000000-0000-0000-0000-000000000000}"/>
          </ac:spMkLst>
        </pc:spChg>
        <pc:picChg chg="add">
          <ac:chgData name="Martinez, Leslie, PSIA" userId="55db943d-4d35-427a-988b-a96c154fb68e" providerId="ADAL" clId="{29621D24-2256-4793-BE01-16F8443AC1B8}" dt="2026-08-13T15:18:13.303" v="17" actId="22"/>
          <ac:picMkLst>
            <pc:docMk/>
            <pc:sldMk cId="0" sldId="258"/>
            <ac:picMk id="25" creationId="{D9047FED-BA32-499D-7E70-E88FE9430832}"/>
          </ac:picMkLst>
        </pc:picChg>
        <pc:picChg chg="add">
          <ac:chgData name="Martinez, Leslie, PSIA" userId="55db943d-4d35-427a-988b-a96c154fb68e" providerId="ADAL" clId="{29621D24-2256-4793-BE01-16F8443AC1B8}" dt="2026-08-13T15:20:17.013" v="51" actId="22"/>
          <ac:picMkLst>
            <pc:docMk/>
            <pc:sldMk cId="0" sldId="258"/>
            <ac:picMk id="27" creationId="{26981572-318E-2E9C-5A4A-AA623D5F57BC}"/>
          </ac:picMkLst>
        </pc:picChg>
      </pc:sldChg>
      <pc:sldChg chg="addSp delSp modSp mod">
        <pc:chgData name="Martinez, Leslie, PSIA" userId="55db943d-4d35-427a-988b-a96c154fb68e" providerId="ADAL" clId="{29621D24-2256-4793-BE01-16F8443AC1B8}" dt="2026-08-13T15:29:59.086" v="85" actId="20577"/>
        <pc:sldMkLst>
          <pc:docMk/>
          <pc:sldMk cId="0" sldId="259"/>
        </pc:sldMkLst>
        <pc:spChg chg="del">
          <ac:chgData name="Martinez, Leslie, PSIA" userId="55db943d-4d35-427a-988b-a96c154fb68e" providerId="ADAL" clId="{29621D24-2256-4793-BE01-16F8443AC1B8}" dt="2026-08-13T15:21:12.104" v="66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9:59.086" v="85" actId="20577"/>
          <ac:spMkLst>
            <pc:docMk/>
            <pc:sldMk cId="0" sldId="259"/>
            <ac:spMk id="13" creationId="{00000000-0000-0000-0000-000000000000}"/>
          </ac:spMkLst>
        </pc:spChg>
        <pc:picChg chg="add">
          <ac:chgData name="Martinez, Leslie, PSIA" userId="55db943d-4d35-427a-988b-a96c154fb68e" providerId="ADAL" clId="{29621D24-2256-4793-BE01-16F8443AC1B8}" dt="2026-08-13T15:18:15.717" v="18" actId="22"/>
          <ac:picMkLst>
            <pc:docMk/>
            <pc:sldMk cId="0" sldId="259"/>
            <ac:picMk id="16" creationId="{606D310F-7388-F754-471B-193194C993E3}"/>
          </ac:picMkLst>
        </pc:picChg>
        <pc:picChg chg="add">
          <ac:chgData name="Martinez, Leslie, PSIA" userId="55db943d-4d35-427a-988b-a96c154fb68e" providerId="ADAL" clId="{29621D24-2256-4793-BE01-16F8443AC1B8}" dt="2026-08-13T15:20:19.666" v="52" actId="22"/>
          <ac:picMkLst>
            <pc:docMk/>
            <pc:sldMk cId="0" sldId="259"/>
            <ac:picMk id="18" creationId="{26BA3AC8-E1EE-0CB9-F41D-82C216A51DB3}"/>
          </ac:picMkLst>
        </pc:picChg>
      </pc:sldChg>
      <pc:sldChg chg="addSp delSp modSp mod">
        <pc:chgData name="Martinez, Leslie, PSIA" userId="55db943d-4d35-427a-988b-a96c154fb68e" providerId="ADAL" clId="{29621D24-2256-4793-BE01-16F8443AC1B8}" dt="2026-08-13T15:22:36.614" v="77" actId="14100"/>
        <pc:sldMkLst>
          <pc:docMk/>
          <pc:sldMk cId="0" sldId="260"/>
        </pc:sldMkLst>
        <pc:spChg chg="del mod">
          <ac:chgData name="Martinez, Leslie, PSIA" userId="55db943d-4d35-427a-988b-a96c154fb68e" providerId="ADAL" clId="{29621D24-2256-4793-BE01-16F8443AC1B8}" dt="2026-08-13T15:21:10.272" v="65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2:36.614" v="77" actId="14100"/>
          <ac:spMkLst>
            <pc:docMk/>
            <pc:sldMk cId="0" sldId="260"/>
            <ac:spMk id="6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2:16.594" v="74" actId="14100"/>
          <ac:spMkLst>
            <pc:docMk/>
            <pc:sldMk cId="0" sldId="260"/>
            <ac:spMk id="9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2:25.600" v="76" actId="14100"/>
          <ac:spMkLst>
            <pc:docMk/>
            <pc:sldMk cId="0" sldId="260"/>
            <ac:spMk id="12" creationId="{00000000-0000-0000-0000-000000000000}"/>
          </ac:spMkLst>
        </pc:spChg>
        <pc:picChg chg="add">
          <ac:chgData name="Martinez, Leslie, PSIA" userId="55db943d-4d35-427a-988b-a96c154fb68e" providerId="ADAL" clId="{29621D24-2256-4793-BE01-16F8443AC1B8}" dt="2026-08-13T15:18:18.309" v="19" actId="22"/>
          <ac:picMkLst>
            <pc:docMk/>
            <pc:sldMk cId="0" sldId="260"/>
            <ac:picMk id="16" creationId="{D2864C69-0203-B55F-248F-C9FD7AAB3D13}"/>
          </ac:picMkLst>
        </pc:picChg>
        <pc:picChg chg="add">
          <ac:chgData name="Martinez, Leslie, PSIA" userId="55db943d-4d35-427a-988b-a96c154fb68e" providerId="ADAL" clId="{29621D24-2256-4793-BE01-16F8443AC1B8}" dt="2026-08-13T15:20:22.171" v="53" actId="22"/>
          <ac:picMkLst>
            <pc:docMk/>
            <pc:sldMk cId="0" sldId="260"/>
            <ac:picMk id="18" creationId="{3AA938A1-C315-595F-903B-693F21B30283}"/>
          </ac:picMkLst>
        </pc:picChg>
      </pc:sldChg>
      <pc:sldChg chg="addSp delSp modSp mod">
        <pc:chgData name="Martinez, Leslie, PSIA" userId="55db943d-4d35-427a-988b-a96c154fb68e" providerId="ADAL" clId="{29621D24-2256-4793-BE01-16F8443AC1B8}" dt="2026-08-13T15:23:17.143" v="80" actId="14100"/>
        <pc:sldMkLst>
          <pc:docMk/>
          <pc:sldMk cId="0" sldId="261"/>
        </pc:sldMkLst>
        <pc:spChg chg="del mod">
          <ac:chgData name="Martinez, Leslie, PSIA" userId="55db943d-4d35-427a-988b-a96c154fb68e" providerId="ADAL" clId="{29621D24-2256-4793-BE01-16F8443AC1B8}" dt="2026-08-13T15:20:51.806" v="60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3:06.334" v="79" actId="1076"/>
          <ac:spMkLst>
            <pc:docMk/>
            <pc:sldMk cId="0" sldId="261"/>
            <ac:spMk id="8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3:02.217" v="78" actId="1076"/>
          <ac:spMkLst>
            <pc:docMk/>
            <pc:sldMk cId="0" sldId="261"/>
            <ac:spMk id="9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3:17.143" v="80" actId="14100"/>
          <ac:spMkLst>
            <pc:docMk/>
            <pc:sldMk cId="0" sldId="261"/>
            <ac:spMk id="20" creationId="{00000000-0000-0000-0000-000000000000}"/>
          </ac:spMkLst>
        </pc:spChg>
        <pc:spChg chg="mod">
          <ac:chgData name="Martinez, Leslie, PSIA" userId="55db943d-4d35-427a-988b-a96c154fb68e" providerId="ADAL" clId="{29621D24-2256-4793-BE01-16F8443AC1B8}" dt="2026-08-13T15:20:44.706" v="57" actId="20577"/>
          <ac:spMkLst>
            <pc:docMk/>
            <pc:sldMk cId="0" sldId="261"/>
            <ac:spMk id="22" creationId="{00000000-0000-0000-0000-000000000000}"/>
          </ac:spMkLst>
        </pc:spChg>
        <pc:picChg chg="add">
          <ac:chgData name="Martinez, Leslie, PSIA" userId="55db943d-4d35-427a-988b-a96c154fb68e" providerId="ADAL" clId="{29621D24-2256-4793-BE01-16F8443AC1B8}" dt="2026-08-13T15:18:20.942" v="20" actId="22"/>
          <ac:picMkLst>
            <pc:docMk/>
            <pc:sldMk cId="0" sldId="261"/>
            <ac:picMk id="24" creationId="{EBCA625C-EA4A-AE6F-09AF-316CF2E958B4}"/>
          </ac:picMkLst>
        </pc:picChg>
        <pc:picChg chg="add">
          <ac:chgData name="Martinez, Leslie, PSIA" userId="55db943d-4d35-427a-988b-a96c154fb68e" providerId="ADAL" clId="{29621D24-2256-4793-BE01-16F8443AC1B8}" dt="2026-08-13T15:20:31.919" v="55" actId="22"/>
          <ac:picMkLst>
            <pc:docMk/>
            <pc:sldMk cId="0" sldId="261"/>
            <ac:picMk id="26" creationId="{4ADD7849-7530-2229-79DE-BA95A725C2BC}"/>
          </ac:picMkLst>
        </pc:picChg>
      </pc:sldChg>
      <pc:sldChg chg="addSp delSp modSp mod">
        <pc:chgData name="Martinez, Leslie, PSIA" userId="55db943d-4d35-427a-988b-a96c154fb68e" providerId="ADAL" clId="{29621D24-2256-4793-BE01-16F8443AC1B8}" dt="2026-08-13T15:21:05.432" v="63" actId="478"/>
        <pc:sldMkLst>
          <pc:docMk/>
          <pc:sldMk cId="0" sldId="262"/>
        </pc:sldMkLst>
        <pc:spChg chg="del">
          <ac:chgData name="Martinez, Leslie, PSIA" userId="55db943d-4d35-427a-988b-a96c154fb68e" providerId="ADAL" clId="{29621D24-2256-4793-BE01-16F8443AC1B8}" dt="2026-08-13T15:21:05.432" v="63" actId="478"/>
          <ac:spMkLst>
            <pc:docMk/>
            <pc:sldMk cId="0" sldId="262"/>
            <ac:spMk id="14" creationId="{00000000-0000-0000-0000-000000000000}"/>
          </ac:spMkLst>
        </pc:spChg>
        <pc:picChg chg="add del">
          <ac:chgData name="Martinez, Leslie, PSIA" userId="55db943d-4d35-427a-988b-a96c154fb68e" providerId="ADAL" clId="{29621D24-2256-4793-BE01-16F8443AC1B8}" dt="2026-08-13T15:18:33.841" v="22" actId="478"/>
          <ac:picMkLst>
            <pc:docMk/>
            <pc:sldMk cId="0" sldId="262"/>
            <ac:picMk id="16" creationId="{EFCBD787-C968-8736-3A45-3070444DB393}"/>
          </ac:picMkLst>
        </pc:picChg>
        <pc:picChg chg="add mod">
          <ac:chgData name="Martinez, Leslie, PSIA" userId="55db943d-4d35-427a-988b-a96c154fb68e" providerId="ADAL" clId="{29621D24-2256-4793-BE01-16F8443AC1B8}" dt="2026-08-13T15:18:57.180" v="33" actId="1076"/>
          <ac:picMkLst>
            <pc:docMk/>
            <pc:sldMk cId="0" sldId="262"/>
            <ac:picMk id="18" creationId="{374F3182-87EB-B3BD-E8D5-4D9F75B1C880}"/>
          </ac:picMkLst>
        </pc:picChg>
        <pc:picChg chg="add mod">
          <ac:chgData name="Martinez, Leslie, PSIA" userId="55db943d-4d35-427a-988b-a96c154fb68e" providerId="ADAL" clId="{29621D24-2256-4793-BE01-16F8443AC1B8}" dt="2026-08-13T15:21:01.128" v="62" actId="1076"/>
          <ac:picMkLst>
            <pc:docMk/>
            <pc:sldMk cId="0" sldId="262"/>
            <ac:picMk id="20" creationId="{1ED24B1D-85B2-9FC1-AEE8-CBCCA893366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4A3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54877" y="2674620"/>
            <a:ext cx="283464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dirty="0">
                <a:solidFill>
                  <a:srgbClr val="FFFFFF"/>
                </a:solidFill>
                <a:latin typeface="Aptos"/>
              </a:rPr>
              <a:t>QUALIFYING
EVENTS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4840" y="1234440"/>
            <a:ext cx="694944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2B2B34"/>
                </a:solidFill>
                <a:latin typeface="Aptos"/>
              </a:rPr>
              <a:t>Life changes.
Your benefits may need to change too.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2272" y="2651760"/>
            <a:ext cx="6583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64646E"/>
                </a:solidFill>
                <a:latin typeface="Aptos"/>
              </a:rPr>
              <a:t>A quick employee guide to Qualifying Events (QEs), deadlines, and documentation.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80560" y="3886200"/>
            <a:ext cx="2011680" cy="1097280"/>
          </a:xfrm>
          <a:prstGeom prst="roundRect">
            <a:avLst/>
          </a:prstGeom>
          <a:solidFill>
            <a:srgbClr val="FAEBF3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45152" y="3995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CA4B85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9406" y="4032504"/>
            <a:ext cx="1284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CA4B85"/>
                </a:solidFill>
                <a:latin typeface="Aptos"/>
              </a:rPr>
              <a:t>Life Event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44840" y="4434840"/>
            <a:ext cx="188339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dirty="0">
                <a:solidFill>
                  <a:srgbClr val="2B2B34"/>
                </a:solidFill>
                <a:latin typeface="Aptos"/>
              </a:rPr>
              <a:t>Something changes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20840" y="3886200"/>
            <a:ext cx="2011680" cy="1097280"/>
          </a:xfrm>
          <a:prstGeom prst="roundRect">
            <a:avLst/>
          </a:prstGeom>
          <a:solidFill>
            <a:srgbClr val="FFF7DA"/>
          </a:solidFill>
          <a:ln w="15240">
            <a:solidFill>
              <a:srgbClr val="B584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85431" y="3995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58400"/>
                </a:solidFill>
                <a:latin typeface="Apto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06558" y="4032504"/>
            <a:ext cx="1461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B58400"/>
                </a:solidFill>
                <a:latin typeface="Aptos"/>
              </a:rPr>
              <a:t>Take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21425" y="4507992"/>
            <a:ext cx="184708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dirty="0">
                <a:solidFill>
                  <a:srgbClr val="2B2B34"/>
                </a:solidFill>
                <a:latin typeface="Aptos"/>
              </a:rPr>
              <a:t>Contact Benefits</a:t>
            </a:r>
            <a:r>
              <a:rPr lang="en-US" sz="1300" b="0" dirty="0">
                <a:solidFill>
                  <a:srgbClr val="2B2B34"/>
                </a:solidFill>
                <a:latin typeface="Aptos"/>
              </a:rPr>
              <a:t> Specialist</a:t>
            </a:r>
            <a:endParaRPr sz="1300" b="0" dirty="0">
              <a:solidFill>
                <a:srgbClr val="2B2B34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961120" y="3886200"/>
            <a:ext cx="2011680" cy="1097280"/>
          </a:xfrm>
          <a:prstGeom prst="roundRect">
            <a:avLst/>
          </a:prstGeom>
          <a:solidFill>
            <a:srgbClr val="E8F6EE"/>
          </a:solidFill>
          <a:ln w="15240">
            <a:solidFill>
              <a:srgbClr val="2B7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25712" y="3995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B7A4E"/>
                </a:solidFill>
                <a:latin typeface="Apto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24657" y="4032504"/>
            <a:ext cx="1319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2B7A4E"/>
                </a:solidFill>
                <a:latin typeface="Aptos"/>
              </a:rPr>
              <a:t>Document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89720" y="4507992"/>
            <a:ext cx="15544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dirty="0">
                <a:solidFill>
                  <a:srgbClr val="2B2B34"/>
                </a:solidFill>
                <a:latin typeface="Aptos"/>
              </a:rPr>
              <a:t>Submit proof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6CE3F87-021F-6185-5DBF-54FDC0C41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4" y="6237838"/>
            <a:ext cx="1075683" cy="5287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F9CAB84-DB5F-DBDB-4821-544C38F359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23" r="20038"/>
          <a:stretch>
            <a:fillRect/>
          </a:stretch>
        </p:blipFill>
        <p:spPr>
          <a:xfrm>
            <a:off x="1380210" y="6237838"/>
            <a:ext cx="838613" cy="6201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A4B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4A3074"/>
                </a:solidFill>
                <a:latin typeface="Aptos"/>
              </a:rPr>
              <a:t>What is a Qualifying Event (QE)?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646E"/>
                </a:solidFill>
                <a:latin typeface="Aptos"/>
              </a:rPr>
              <a:t>A QE may allow you to make certain benefit changes outside of Open Enrollment.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8023" y="1572768"/>
            <a:ext cx="3429000" cy="2030240"/>
          </a:xfrm>
          <a:prstGeom prst="roundRect">
            <a:avLst/>
          </a:prstGeom>
          <a:solidFill>
            <a:srgbClr val="F0EBF8"/>
          </a:solidFill>
          <a:ln w="15240">
            <a:solidFill>
              <a:srgbClr val="4A3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709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4A3074"/>
                </a:solidFill>
                <a:latin typeface="Aptos"/>
              </a:rPr>
              <a:t>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746504"/>
            <a:ext cx="2560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4A3074"/>
                </a:solidFill>
                <a:latin typeface="Aptos"/>
              </a:rPr>
              <a:t>Normally...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345708"/>
            <a:ext cx="297180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enroll or make benefit changes when you are first eligible or during Open Enrollment.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600200"/>
            <a:ext cx="3429000" cy="2030240"/>
          </a:xfrm>
          <a:prstGeom prst="roundRect">
            <a:avLst/>
          </a:prstGeom>
          <a:solidFill>
            <a:srgbClr val="FAEBF3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53712" y="1709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CA4B85"/>
                </a:solidFill>
                <a:latin typeface="Aptos"/>
              </a:rPr>
              <a:t>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1746504"/>
            <a:ext cx="2560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A4B85"/>
                </a:solidFill>
                <a:latin typeface="Aptos"/>
              </a:rPr>
              <a:t>But life happens...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2221992"/>
            <a:ext cx="297180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Certain changes in your family, eligibility, or other coverage may create a special opportunity to update your benefits.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600200"/>
            <a:ext cx="3429000" cy="2030240"/>
          </a:xfrm>
          <a:prstGeom prst="roundRect">
            <a:avLst/>
          </a:prstGeom>
          <a:solidFill>
            <a:srgbClr val="E8F6EE"/>
          </a:solidFill>
          <a:ln w="15240">
            <a:solidFill>
              <a:srgbClr val="2B7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57031" y="1709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B7A4E"/>
                </a:solidFill>
                <a:latin typeface="Aptos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32519" y="1746504"/>
            <a:ext cx="2560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B7A4E"/>
                </a:solidFill>
                <a:latin typeface="Aptos"/>
              </a:rPr>
              <a:t>Your responsibility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2221992"/>
            <a:ext cx="2971800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Notify your Employer Benefits Specialist promptly and provide acceptable documentation within the applicable timeframe.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3104" y="4395685"/>
            <a:ext cx="10149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B43A3A"/>
                </a:solidFill>
                <a:latin typeface="Aptos"/>
              </a:rPr>
              <a:t>Important: A life event does not automatically update your benefits.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3E6CBF3-B2F7-FF2A-0DD6-B9700DD53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5950921"/>
            <a:ext cx="624839" cy="7241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01CD36-07D7-35A0-E7F4-0868D6592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953937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A4B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4A3074"/>
                </a:solidFill>
                <a:latin typeface="Aptos"/>
              </a:rPr>
              <a:t>Common Qualifying Event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646E"/>
                </a:solidFill>
                <a:latin typeface="Aptos"/>
              </a:rPr>
              <a:t>These are common examples; eligibility depends on the specific circumstances and plan requirements.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246120" cy="1645920"/>
          </a:xfrm>
          <a:prstGeom prst="roundRect">
            <a:avLst/>
          </a:prstGeom>
          <a:solidFill>
            <a:srgbClr val="FAEBF3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5636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A4B85"/>
                </a:solidFill>
                <a:latin typeface="Aptos"/>
              </a:rPr>
              <a:t>Marriage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39112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get married and want to add your new spouse.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60520" y="1417320"/>
            <a:ext cx="3246120" cy="1645920"/>
          </a:xfrm>
          <a:prstGeom prst="roundRect">
            <a:avLst/>
          </a:prstGeom>
          <a:solidFill>
            <a:srgbClr val="F0EBF8"/>
          </a:solidFill>
          <a:ln w="15240">
            <a:solidFill>
              <a:srgbClr val="4A3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15636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4A3074"/>
                </a:solidFill>
                <a:latin typeface="Aptos"/>
              </a:rPr>
              <a:t>Birth / Adoption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2039112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welcome a child through birth, adoption, or placement.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1417320"/>
            <a:ext cx="3246120" cy="1645920"/>
          </a:xfrm>
          <a:prstGeom prst="roundRect">
            <a:avLst/>
          </a:prstGeom>
          <a:solidFill>
            <a:srgbClr val="FFF7DA"/>
          </a:solidFill>
          <a:ln w="15240">
            <a:solidFill>
              <a:srgbClr val="B584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09560" y="15636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B58400"/>
                </a:solidFill>
                <a:latin typeface="Aptos"/>
              </a:rPr>
              <a:t>Divorce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9560" y="2039112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divorce and need to make eligible coverage changes.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474720"/>
            <a:ext cx="3246120" cy="1645920"/>
          </a:xfrm>
          <a:prstGeom prst="roundRect">
            <a:avLst/>
          </a:prstGeom>
          <a:solidFill>
            <a:srgbClr val="E8F6EE"/>
          </a:solidFill>
          <a:ln w="15240">
            <a:solidFill>
              <a:srgbClr val="2B7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8680" y="36210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B7A4E"/>
                </a:solidFill>
                <a:latin typeface="Aptos"/>
              </a:rPr>
              <a:t>Loss of Coverage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096511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or a dependent involuntarily loses other eligible coverage.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60520" y="3474720"/>
            <a:ext cx="3246120" cy="1645920"/>
          </a:xfrm>
          <a:prstGeom prst="roundRect">
            <a:avLst/>
          </a:prstGeom>
          <a:solidFill>
            <a:srgbClr val="F0EBF8"/>
          </a:solidFill>
          <a:ln w="15240">
            <a:solidFill>
              <a:srgbClr val="4A3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89120" y="36210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4A3074"/>
                </a:solidFill>
                <a:latin typeface="Aptos"/>
              </a:rPr>
              <a:t>Gain of Coverage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0" y="4096511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or a dependent becomes eligible for other group coverage.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680960" y="3474720"/>
            <a:ext cx="3246120" cy="1645920"/>
          </a:xfrm>
          <a:prstGeom prst="roundRect">
            <a:avLst/>
          </a:prstGeom>
          <a:solidFill>
            <a:srgbClr val="FAEBF3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909560" y="3621024"/>
            <a:ext cx="2788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A4B85"/>
                </a:solidFill>
                <a:latin typeface="Aptos"/>
              </a:rPr>
              <a:t>Medicaid / CHIP Loss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09560" y="4096511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You or a dependent loses eligibility for Medicaid or CHIP.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9047FED-BA32-499D-7E70-E88FE9430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5950921"/>
            <a:ext cx="624839" cy="7241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6981572-318E-2E9C-5A4A-AA623D5F5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953937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A4B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4A3074"/>
                </a:solidFill>
                <a:latin typeface="Aptos"/>
              </a:rPr>
              <a:t>Documentation: What Should You Provide?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646E"/>
                </a:solidFill>
                <a:latin typeface="Aptos"/>
              </a:rPr>
              <a:t>Your documentation should verify the event and the date it occurred.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35608"/>
            <a:ext cx="3383280" cy="2624327"/>
          </a:xfrm>
          <a:prstGeom prst="roundRect">
            <a:avLst/>
          </a:prstGeom>
          <a:solidFill>
            <a:srgbClr val="F0EBF8"/>
          </a:solidFill>
          <a:ln w="15240">
            <a:solidFill>
              <a:srgbClr val="4A3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6362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4A3074"/>
                </a:solidFill>
                <a:latin typeface="Aptos"/>
              </a:rPr>
              <a:t>Examples of Documents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20594"/>
            <a:ext cx="292608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B2B34"/>
                </a:solidFill>
                <a:latin typeface="Aptos"/>
              </a:rPr>
              <a:t>• Marriage certificate
• Birth certificate
• Adoption/placement documents
• Divorce decree
• Loss-of-coverage letter
• Proof of gain of coverage
• Medicaid/CHIP termination notice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417320"/>
            <a:ext cx="7086600" cy="1874519"/>
          </a:xfrm>
          <a:prstGeom prst="roundRect">
            <a:avLst/>
          </a:prstGeom>
          <a:solidFill>
            <a:srgbClr val="FAEBF3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617720" y="1427237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dirty="0">
                <a:solidFill>
                  <a:srgbClr val="CA4B85"/>
                </a:solidFill>
                <a:latin typeface="Aptos"/>
              </a:rPr>
              <a:t>For Loss of Coverage, Think:</a:t>
            </a:r>
            <a:endParaRPr lang="en-US" sz="2000" b="1" dirty="0">
              <a:solidFill>
                <a:srgbClr val="CA4B85"/>
              </a:solidFill>
              <a:latin typeface="Aptos"/>
            </a:endParaRPr>
          </a:p>
          <a:p>
            <a:pPr algn="ctr"/>
            <a:r>
              <a:rPr sz="2000" b="1" dirty="0">
                <a:solidFill>
                  <a:srgbClr val="CA4B85"/>
                </a:solidFill>
                <a:latin typeface="Aptos"/>
              </a:rPr>
              <a:t> </a:t>
            </a:r>
            <a:r>
              <a:rPr lang="en-US" sz="2000" b="1" dirty="0">
                <a:solidFill>
                  <a:srgbClr val="CA4B85"/>
                </a:solidFill>
                <a:latin typeface="Aptos"/>
              </a:rPr>
              <a:t>WHERE • </a:t>
            </a:r>
            <a:r>
              <a:rPr sz="2000" b="1" dirty="0">
                <a:solidFill>
                  <a:srgbClr val="CA4B85"/>
                </a:solidFill>
                <a:latin typeface="Aptos"/>
              </a:rPr>
              <a:t>WHO • WHAT • WHEN • WHY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7720" y="2139696"/>
            <a:ext cx="6629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0" dirty="0">
                <a:solidFill>
                  <a:srgbClr val="2B2B34"/>
                </a:solidFill>
                <a:latin typeface="Aptos"/>
              </a:rPr>
              <a:t>WHERE was coverage from?</a:t>
            </a:r>
          </a:p>
          <a:p>
            <a:pPr algn="l"/>
            <a:r>
              <a:rPr sz="1200" b="0" dirty="0">
                <a:solidFill>
                  <a:srgbClr val="2B2B34"/>
                </a:solidFill>
                <a:latin typeface="Aptos"/>
              </a:rPr>
              <a:t>WHO lost coverage?
WHAT coverage ended?
WHEN did it end?
WHY did it end?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3566160"/>
            <a:ext cx="7086600" cy="2011680"/>
          </a:xfrm>
          <a:prstGeom prst="roundRect">
            <a:avLst/>
          </a:prstGeom>
          <a:solidFill>
            <a:srgbClr val="E8F6EE"/>
          </a:solidFill>
          <a:ln w="15240">
            <a:solidFill>
              <a:srgbClr val="2B7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17720" y="3712463"/>
            <a:ext cx="6629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2B7A4E"/>
                </a:solidFill>
                <a:latin typeface="Aptos"/>
              </a:rPr>
              <a:t>Example</a:t>
            </a:r>
            <a:endParaRPr sz="2000" b="1" dirty="0">
              <a:solidFill>
                <a:srgbClr val="2B7A4E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7720" y="4187952"/>
            <a:ext cx="66294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B2B34"/>
                </a:solidFill>
                <a:latin typeface="Aptos"/>
              </a:rPr>
              <a:t>“Coverage for Jane Doe ended July 31, 2026, due to termination of employment.”
A document showing only an end date may not provide enough information to process the request.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6D310F-7388-F754-471B-193194C99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5950921"/>
            <a:ext cx="624839" cy="724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BA3AC8-E1EE-0CB9-F41D-82C216A51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953937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A4B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4A3074"/>
                </a:solidFill>
                <a:latin typeface="Aptos"/>
              </a:rPr>
              <a:t>Does This Count?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646E"/>
                </a:solidFill>
                <a:latin typeface="Aptos"/>
              </a:rPr>
              <a:t>Quick examples to help you know when to contact your Benefits Specialist.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99032"/>
            <a:ext cx="3703320" cy="3272556"/>
          </a:xfrm>
          <a:prstGeom prst="roundRect">
            <a:avLst/>
          </a:prstGeom>
          <a:solidFill>
            <a:srgbClr val="E8F6EE"/>
          </a:solidFill>
          <a:ln w="15240">
            <a:solidFill>
              <a:srgbClr val="2B7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472184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2B7A4E"/>
                </a:solidFill>
                <a:latin typeface="Aptos"/>
              </a:rPr>
              <a:t>YES — MAY QUALIFY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1947672"/>
            <a:ext cx="3246120" cy="3703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B2B34"/>
                </a:solidFill>
                <a:latin typeface="Aptos"/>
              </a:rPr>
              <a:t>• “I just got married.”
• “We just had a baby.”
• “My spouse changed jobs and I lost their health coverage.”
• “My Medicaid/CHIP eligibility ended.”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51960" y="1325880"/>
            <a:ext cx="3703320" cy="3345708"/>
          </a:xfrm>
          <a:prstGeom prst="roundRect">
            <a:avLst/>
          </a:prstGeom>
          <a:solidFill>
            <a:srgbClr val="FFF7DA"/>
          </a:solidFill>
          <a:ln w="15240">
            <a:solidFill>
              <a:srgbClr val="B584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480560" y="1472184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58400"/>
                </a:solidFill>
                <a:latin typeface="Aptos"/>
              </a:rPr>
              <a:t>MAYBE — ASK FIRST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1947672"/>
            <a:ext cx="3246120" cy="3703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B2B34"/>
                </a:solidFill>
                <a:latin typeface="Aptos"/>
              </a:rPr>
              <a:t>• “My work hours changed.”
• “My spouse’s employer changed plans.”
• “The cost of my other insurance increased.”
• “I moved.”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01000" y="1325880"/>
            <a:ext cx="3703320" cy="3427189"/>
          </a:xfrm>
          <a:prstGeom prst="roundRect">
            <a:avLst/>
          </a:prstGeom>
          <a:solidFill>
            <a:srgbClr val="FCEBEB"/>
          </a:solidFill>
          <a:ln w="15240">
            <a:solidFill>
              <a:srgbClr val="B43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0" y="1472184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43A3A"/>
                </a:solidFill>
                <a:latin typeface="Aptos"/>
              </a:rPr>
              <a:t>GENERALLY NO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1947672"/>
            <a:ext cx="3246120" cy="3703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B2B34"/>
                </a:solidFill>
                <a:latin typeface="Aptos"/>
              </a:rPr>
              <a:t>• “I changed my mind about my plan.”
• “I voluntarily canceled my other insurance.”
• “I missed Open Enrollment.”
• “I found a plan I like better.”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864C69-0203-B55F-248F-C9FD7AAB3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5950921"/>
            <a:ext cx="624839" cy="724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A938A1-C315-595F-903B-693F21B30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953937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A4B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4A3074"/>
                </a:solidFill>
                <a:latin typeface="Aptos"/>
              </a:rPr>
              <a:t>A Life Event Happened — Now What?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646E"/>
                </a:solidFill>
                <a:latin typeface="Aptos"/>
              </a:rPr>
              <a:t>Use these four steps so your request has the best chance of being processed timely.</a:t>
            </a:r>
          </a:p>
        </p:txBody>
      </p:sp>
      <p:sp>
        <p:nvSpPr>
          <p:cNvPr id="6" name="Oval 5"/>
          <p:cNvSpPr/>
          <p:nvPr/>
        </p:nvSpPr>
        <p:spPr>
          <a:xfrm>
            <a:off x="777240" y="1325880"/>
            <a:ext cx="594360" cy="594360"/>
          </a:xfrm>
          <a:prstGeom prst="ellipse">
            <a:avLst/>
          </a:prstGeom>
          <a:solidFill>
            <a:srgbClr val="4A3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399032"/>
            <a:ext cx="594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1433978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 dirty="0">
                <a:solidFill>
                  <a:srgbClr val="4A3074"/>
                </a:solidFill>
                <a:latin typeface="Aptos"/>
              </a:rPr>
              <a:t>Contact Benefits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1488909"/>
            <a:ext cx="65836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Tell your Employer Benefits Specialist as soon as the event occurs.</a:t>
            </a:r>
          </a:p>
        </p:txBody>
      </p:sp>
      <p:sp>
        <p:nvSpPr>
          <p:cNvPr id="10" name="Oval 9"/>
          <p:cNvSpPr/>
          <p:nvPr/>
        </p:nvSpPr>
        <p:spPr>
          <a:xfrm>
            <a:off x="777240" y="2468880"/>
            <a:ext cx="594360" cy="594360"/>
          </a:xfrm>
          <a:prstGeom prst="ellipse">
            <a:avLst/>
          </a:prstGeom>
          <a:solidFill>
            <a:srgbClr val="4A3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" y="2542032"/>
            <a:ext cx="594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2450592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4A3074"/>
                </a:solidFill>
                <a:latin typeface="Aptos"/>
              </a:rPr>
              <a:t>Know the Deadline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450592"/>
            <a:ext cx="6583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Qualifying Events have enrollment timeframes</a:t>
            </a:r>
            <a:r>
              <a:rPr lang="en-US" sz="1500" b="0" dirty="0">
                <a:solidFill>
                  <a:srgbClr val="2B2B34"/>
                </a:solidFill>
                <a:latin typeface="Aptos"/>
              </a:rPr>
              <a:t> of 31 days</a:t>
            </a:r>
            <a:r>
              <a:rPr sz="1500" b="0" dirty="0">
                <a:solidFill>
                  <a:srgbClr val="2B2B34"/>
                </a:solidFill>
                <a:latin typeface="Aptos"/>
              </a:rPr>
              <a:t>. Don't wait.</a:t>
            </a:r>
          </a:p>
        </p:txBody>
      </p:sp>
      <p:sp>
        <p:nvSpPr>
          <p:cNvPr id="14" name="Oval 13"/>
          <p:cNvSpPr/>
          <p:nvPr/>
        </p:nvSpPr>
        <p:spPr>
          <a:xfrm>
            <a:off x="777240" y="3611880"/>
            <a:ext cx="594360" cy="594360"/>
          </a:xfrm>
          <a:prstGeom prst="ellipse">
            <a:avLst/>
          </a:prstGeom>
          <a:solidFill>
            <a:srgbClr val="4A3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7240" y="3685032"/>
            <a:ext cx="594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3593592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4A3074"/>
                </a:solidFill>
                <a:latin typeface="Aptos"/>
              </a:rPr>
              <a:t>Gather Proof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3593592"/>
            <a:ext cx="65836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B2B34"/>
                </a:solidFill>
                <a:latin typeface="Aptos"/>
              </a:rPr>
              <a:t>Provide documentation showing what happened and when.</a:t>
            </a:r>
          </a:p>
        </p:txBody>
      </p:sp>
      <p:sp>
        <p:nvSpPr>
          <p:cNvPr id="18" name="Oval 17"/>
          <p:cNvSpPr/>
          <p:nvPr/>
        </p:nvSpPr>
        <p:spPr>
          <a:xfrm>
            <a:off x="777240" y="4754880"/>
            <a:ext cx="594360" cy="594360"/>
          </a:xfrm>
          <a:prstGeom prst="ellipse">
            <a:avLst/>
          </a:prstGeom>
          <a:solidFill>
            <a:srgbClr val="4A3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828032"/>
            <a:ext cx="594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822" y="4736592"/>
            <a:ext cx="312389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 dirty="0">
                <a:solidFill>
                  <a:srgbClr val="4A3074"/>
                </a:solidFill>
                <a:latin typeface="Aptos"/>
              </a:rPr>
              <a:t>Check Before You Submit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4736592"/>
            <a:ext cx="65836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For loss of coverage, make sure the document explains </a:t>
            </a:r>
            <a:r>
              <a:rPr lang="en-US" sz="1500" b="0" dirty="0">
                <a:solidFill>
                  <a:srgbClr val="2B2B34"/>
                </a:solidFill>
                <a:latin typeface="Aptos"/>
              </a:rPr>
              <a:t>all the W’s - Where, Who, What, When and </a:t>
            </a:r>
            <a:r>
              <a:rPr sz="1500" b="0" dirty="0">
                <a:solidFill>
                  <a:srgbClr val="2B2B34"/>
                </a:solidFill>
                <a:latin typeface="Aptos"/>
              </a:rPr>
              <a:t>WHY it ended.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97406" y="5897880"/>
            <a:ext cx="87497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dirty="0">
                <a:solidFill>
                  <a:srgbClr val="B43A3A"/>
                </a:solidFill>
                <a:latin typeface="Aptos"/>
              </a:rPr>
              <a:t>Missing or incomplete documentation may delay your request </a:t>
            </a:r>
            <a:endParaRPr lang="en-US" sz="1500" b="1" dirty="0">
              <a:solidFill>
                <a:srgbClr val="B43A3A"/>
              </a:solidFill>
              <a:latin typeface="Aptos"/>
            </a:endParaRPr>
          </a:p>
          <a:p>
            <a:pPr algn="ctr"/>
            <a:r>
              <a:rPr sz="1500" b="1" dirty="0">
                <a:solidFill>
                  <a:srgbClr val="B43A3A"/>
                </a:solidFill>
                <a:latin typeface="Aptos"/>
              </a:rPr>
              <a:t>or prevent the change from being processed.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BCA625C-EA4A-AE6F-09AF-316CF2E95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5950921"/>
            <a:ext cx="624839" cy="7241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DD7849-7530-2229-79DE-BA95A725C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953937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30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685800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Aptos"/>
              </a:rPr>
              <a:t>DON'T WAIT.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6B8D5"/>
                </a:solidFill>
                <a:latin typeface="Aptos"/>
              </a:rPr>
              <a:t>Ask questions early.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331720"/>
            <a:ext cx="3063240" cy="2148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478024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CA4B85"/>
                </a:solidFill>
                <a:latin typeface="Aptos"/>
              </a:rPr>
              <a:t>Something Changed?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3184375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Contact your Employer Benefits Specialist as soon as possible.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26280" y="2331720"/>
            <a:ext cx="3063240" cy="2148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754880" y="2478024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CA4B85"/>
                </a:solidFill>
                <a:latin typeface="Aptos"/>
              </a:rPr>
              <a:t>Have Documents?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991989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Keep copies and make sure they clearly support your Qualifying Event.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2331720"/>
            <a:ext cx="3063240" cy="2148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A4B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66760" y="2478024"/>
            <a:ext cx="2606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CA4B85"/>
                </a:solidFill>
                <a:latin typeface="Aptos"/>
              </a:rPr>
              <a:t>Not Sure?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6760" y="2953512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dirty="0">
                <a:solidFill>
                  <a:srgbClr val="2B2B34"/>
                </a:solidFill>
                <a:latin typeface="Aptos"/>
              </a:rPr>
              <a:t>Ask before canceling coverage or waiting until the deadline.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166360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LIFE HAPPENS. KNOW YOUR BENEFIT OPTIONS.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4F3182-87EB-B3BD-E8D5-4D9F75B1C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1" y="6172200"/>
            <a:ext cx="1484768" cy="6487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D24B1D-85B2-9FC1-AEE8-CBCCA8933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622" y="6096719"/>
            <a:ext cx="1345261" cy="724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696</Words>
  <Application>Microsoft Office PowerPoint</Application>
  <PresentationFormat>Widescreen</PresentationFormat>
  <Paragraphs>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Martinez, Leslie, PSIA</cp:lastModifiedBy>
  <cp:revision>2</cp:revision>
  <dcterms:created xsi:type="dcterms:W3CDTF">2013-01-27T09:14:16Z</dcterms:created>
  <dcterms:modified xsi:type="dcterms:W3CDTF">2026-08-13T15:30:07Z</dcterms:modified>
  <cp:category/>
</cp:coreProperties>
</file>